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1"/>
  </p:notesMasterIdLst>
  <p:handoutMasterIdLst>
    <p:handoutMasterId r:id="rId12"/>
  </p:handoutMasterIdLst>
  <p:sldIdLst>
    <p:sldId id="308" r:id="rId2"/>
    <p:sldId id="309" r:id="rId3"/>
    <p:sldId id="297" r:id="rId4"/>
    <p:sldId id="257" r:id="rId5"/>
    <p:sldId id="258" r:id="rId6"/>
    <p:sldId id="306" r:id="rId7"/>
    <p:sldId id="259" r:id="rId8"/>
    <p:sldId id="305" r:id="rId9"/>
    <p:sldId id="301" r:id="rId10"/>
  </p:sldIdLst>
  <p:sldSz cx="9144000" cy="6858000" type="screen4x3"/>
  <p:notesSz cx="9866313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74CD8-2FA2-46D9-B9FD-4920222B7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284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241587"/>
            <a:ext cx="7893050" cy="26522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1DCC7-B360-44DC-8BE5-8757255FD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5391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B5DC18-C315-8619-5117-04F34A4BC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9847A6D-2235-9812-7FD1-1BAD6896B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BABC22-FBAC-7A67-5924-B2F23EB3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100E3F-625B-0DFE-FEBF-3C7C19FD3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40518EA-9C17-4307-B7F6-6877E4EBB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055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345D34-E82F-B0A0-6D1A-00454CE1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6F6B7F3-5F58-F7D7-2E04-B7F052B35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6C1DA71-0DAE-79F7-87B3-4F4C5B19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FA0F2AE-E030-2A01-EA6B-CC2B7AFA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C7B2171-7C6E-CB13-4821-481BF277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740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1AC54AB-EFB6-695A-6106-2D99C3713F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C4580DE-B760-AB83-C5DE-F84FD98E5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C40243-688C-8EED-F83E-AF2398C2C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635F16A-DF1B-2076-ACF6-21E68454B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04E0BE-A85C-087F-A65F-0D8ABB34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316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4E116F-6FCA-83BD-335E-070C24AA4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3B9214-E39E-D793-D99B-76BA3CD25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A81A70B-6EFE-BB07-C5DA-B5499EEB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167888C-B4E4-B25F-F4B9-CAEB58B62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6881B17-9BD1-203B-7606-4E9395576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497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7B3B43-F6BF-BA60-1949-043BE3552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A7B31A9-7DD0-3C79-54F9-4210C8D60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EB440F2-CF4F-0AEE-8950-D64E2C7C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18573C5-3B2A-50AF-4578-A6D38E30A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6A3071E-339E-7020-3C3D-7A88769E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952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2603A4-93C8-E69A-D26E-70DDFF13A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1A1180-C6CB-35D7-09F8-E65BC48CB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BBBB790-A61A-2B40-2A4D-CBEFFD2F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8E4CD04-2EE7-BF30-1474-109567439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DBE0965-5B63-62E8-53CE-FAB6133B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11FEE8-985F-3F9E-74C3-5EE0622C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265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E146F1-9C93-B39D-C18E-64451CC5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9C0589D-0A2D-8DDA-CA38-D7B568AD1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BA24DD8-3FA1-A4EB-D81A-F1EE14FEF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C59BD2F-16E1-BCAA-1FE8-73C5C102B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828B042-B577-9F4F-C5CC-00F19C431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C9EC76C-563D-4902-D91A-FC1B9978E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904360B-3938-475E-DDAD-6297CA2A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996458E-A4E0-4F87-32E5-97304C464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95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62762C-89FF-6EC3-61A2-382B5EA7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A17D57C-D926-E075-FDCA-7B18BEB5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0A59894-F52E-2137-A21D-5A4D26737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9F556E8-0152-2D82-9ED8-466BF7812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54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C3D353D-C019-D660-AAC6-1D79307F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EED8ED4-449C-F0C1-E6B0-7BC072CE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D79549F-7ACA-BCB1-06F5-F62D84A6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978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A0FAC7-6D60-3C62-8098-847D60FA2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68C452-8271-59D7-355E-C19A18B32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1F16984-2F5C-8225-4879-2EF06ECB1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15F3DE3-8838-DB1E-F515-5E271AE6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5F775E2-3DD9-CCD5-0473-E93B6B8F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EA0178B-E8D4-E943-A2A1-4C57C5668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297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21AAEA-B5DA-54EC-1C1B-99B8CF1B6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5AE7150-1AAE-2C36-D55A-506454990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E3D4672-F07F-C713-65AD-3A9BE3816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713C90F-0EB3-975A-6A67-42AC5B2A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A25BF44-A271-FAD8-461A-6AD7DCE18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AE9392-FCDE-3345-6503-632DF0702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940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B355550-BDE5-43E3-44AB-FC634466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8DE907C-2AD4-FFD8-F1F3-3C084BC45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16F9C8A-5EA1-F5F7-4EE7-76496A5AD3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3EDCB7-9A15-6522-B04C-AE97A6CD5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B59B3C8-5107-96BB-5982-6B38BBF8C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52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4462" y="944787"/>
            <a:ext cx="8915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Name- </a:t>
            </a: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Production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Technology for Ornamental Crops, MAP and Landscaping </a:t>
            </a:r>
            <a:endParaRPr lang="en-US" sz="24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Course Code-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20014400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151401" y="4038600"/>
            <a:ext cx="5254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" panose="02040503050406030204" pitchFamily="18" charset="0"/>
              </a:rPr>
              <a:t>Presented By- </a:t>
            </a:r>
            <a:r>
              <a:rPr lang="en-IN" sz="2400" dirty="0" err="1" smtClean="0">
                <a:latin typeface="Cambria" panose="02040503050406030204" pitchFamily="18" charset="0"/>
              </a:rPr>
              <a:t>Dr</a:t>
            </a:r>
            <a:r>
              <a:rPr lang="en-IN" sz="2400" dirty="0" err="1">
                <a:latin typeface="Cambria" panose="02040503050406030204" pitchFamily="18" charset="0"/>
              </a:rPr>
              <a:t>.</a:t>
            </a:r>
            <a:r>
              <a:rPr lang="en-IN" sz="2400" dirty="0">
                <a:latin typeface="Cambria" panose="02040503050406030204" pitchFamily="18" charset="0"/>
              </a:rPr>
              <a:t> Mahendra  Kr. </a:t>
            </a:r>
            <a:r>
              <a:rPr lang="en-IN" sz="2400" dirty="0" err="1">
                <a:latin typeface="Cambria" panose="02040503050406030204" pitchFamily="18" charset="0"/>
              </a:rPr>
              <a:t>Yadav</a:t>
            </a:r>
            <a:r>
              <a:rPr lang="en-IN" sz="24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5149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328746"/>
            <a:ext cx="91439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Identify </a:t>
            </a:r>
            <a:r>
              <a:rPr lang="en-US" sz="2400" dirty="0">
                <a:latin typeface="Cambria" panose="02040503050406030204" pitchFamily="18" charset="0"/>
              </a:rPr>
              <a:t>different types of ornamental and medicinal crops.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Examine </a:t>
            </a:r>
            <a:r>
              <a:rPr lang="en-US" sz="2400" dirty="0">
                <a:latin typeface="Cambria" panose="02040503050406030204" pitchFamily="18" charset="0"/>
              </a:rPr>
              <a:t>various principles of landscaping, uses of landscape trees, shrubs and climbers, production technology of important ornamental crops, etc.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Determine </a:t>
            </a:r>
            <a:r>
              <a:rPr lang="en-US" sz="2400" dirty="0">
                <a:latin typeface="Cambria" panose="02040503050406030204" pitchFamily="18" charset="0"/>
              </a:rPr>
              <a:t>about Demonstrate various Package of practices for loose flowers and their transportation, storage house and required condition for cut and loose flower.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Construct </a:t>
            </a:r>
            <a:r>
              <a:rPr lang="en-US" sz="2400" dirty="0">
                <a:latin typeface="Cambria" panose="02040503050406030204" pitchFamily="18" charset="0"/>
              </a:rPr>
              <a:t>about the various problems with the production technology of medicinal and aromatic plants.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Importance </a:t>
            </a:r>
            <a:r>
              <a:rPr lang="en-US" sz="2400" dirty="0">
                <a:latin typeface="Cambria" panose="02040503050406030204" pitchFamily="18" charset="0"/>
              </a:rPr>
              <a:t>of Processing and value addition in ornamental crops and MAPs produce. </a:t>
            </a:r>
          </a:p>
          <a:p>
            <a:r>
              <a:rPr lang="en-US" sz="2000" dirty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-1338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Objectives 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50983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2339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1319475"/>
            <a:ext cx="9143999" cy="52322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Production technology of </a:t>
            </a:r>
            <a:r>
              <a:rPr lang="en-US" sz="2800" b="1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palmarosa</a:t>
            </a:r>
            <a:endParaRPr 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259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52167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2" name="Rectangle 1"/>
          <p:cNvSpPr/>
          <p:nvPr/>
        </p:nvSpPr>
        <p:spPr>
          <a:xfrm>
            <a:off x="228600" y="824099"/>
            <a:ext cx="78485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Botanical Name            :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Cymbopogon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martini </a:t>
            </a:r>
            <a:r>
              <a:rPr lang="en-U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varmotia</a:t>
            </a:r>
            <a:endParaRPr lang="en-US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                    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Gramineae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Chromosome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No.          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2n=2x=20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                            :  India.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2834687"/>
            <a:ext cx="6433038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Plant Part use </a:t>
            </a:r>
            <a:r>
              <a:rPr lang="en-US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US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Tender </a:t>
            </a:r>
            <a:r>
              <a:rPr lang="en-US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stem, leaves and flower stalk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166"/>
            <a:ext cx="7391400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technology of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palmarosa</a:t>
            </a: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599" y="3290572"/>
            <a:ext cx="89153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Uses : 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 Essential oil from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palmarosa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is used to extract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Geraniol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 Used for incenting soap, perfumes, toiletries and flavoring tobacco.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3. The oil impacts rose like aroma due to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Geraniol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which is a perfume itself hence heavy demand.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4. It is also used as an adulterant in Turkish attar of roses.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152400"/>
            <a:ext cx="914399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Fertile Soils rich in humus having good water holding capacity and good drainage sandy loam should be preferred. pH: 6-8 Sensitive to water stagnation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Climate: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Hardy and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drough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resistant tropical plant . grow well in warm and humid area receiving 100-150cm rainfall. Susceptible to frost and low temperature.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Ecposure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sunlight is essential. It does not perform well under shade condition.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0" y="3733800"/>
            <a:ext cx="899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Varieties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IW31244, IW3244, IW 3629, RRL(B)-77 and RRL(B)71,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Trishna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Jam Rosa (RRL-82),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Vaishnavi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CIM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Harsha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457200"/>
            <a:ext cx="9067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Method of Propagation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: by seeds and rooted Slips.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First a nursery is raised. Beds are raised well prepared and well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manured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a) By seeds: 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Seeds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@ 2.5 kg per ha is sown at 15-20 cm spaced lines. Sowing is done during May – June. Nursery beds are irrigated daily. Germination will be completed within 2 weeks and seedlings ready in 30-40 days (15-20 cm height).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b) By Slips: 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Slips: Slips are collected from elite clump. They are separated and planted during April – May. Ready for transplanting after 3 months during June- July or August - September.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Oil yield is higher with clonal propagation. Per cent of establishment is higher with seedlings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139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1999" cy="381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11369" y="381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Planting Time: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Onset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monsoon or at the middle of rainy season i.e. June – July</a:t>
            </a:r>
          </a:p>
        </p:txBody>
      </p:sp>
      <p:sp>
        <p:nvSpPr>
          <p:cNvPr id="5" name="Rectangle 4"/>
          <p:cNvSpPr/>
          <p:nvPr/>
        </p:nvSpPr>
        <p:spPr>
          <a:xfrm>
            <a:off x="87923" y="1600200"/>
            <a:ext cx="85344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Spacing: 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Transplanted on ridges and furrows.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Spacing:60 x 45 cm 60x30cm and 45 x 45cm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211014" y="3544881"/>
            <a:ext cx="8915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Weeding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Weeding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necessary for the first 2-3 months till the planting material get established.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Earthing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up: done up to 4 months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398" y="586952"/>
            <a:ext cx="87278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Manures and fertilizers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10t/ha FYM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Recommended dose: 20:50:40kg NPK/ha per year- Basal dose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40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kg/ha N for Top dressing in 4 split doses.</a:t>
            </a:r>
          </a:p>
        </p:txBody>
      </p:sp>
      <p:sp>
        <p:nvSpPr>
          <p:cNvPr id="7" name="Rectangle 6"/>
          <p:cNvSpPr/>
          <p:nvPr/>
        </p:nvSpPr>
        <p:spPr>
          <a:xfrm>
            <a:off x="140675" y="2819400"/>
            <a:ext cx="87278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Irrigation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healthy crop growth it should be irrigated frequently.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Irrigation interval of 15 days in winter and 10 days in summer is required for good yield.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4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048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76200" y="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Harvesting: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Harvesting: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harvest is taken in 6 months after planting. Leaf blades contain more oil than sheath and hence harvesting is done 15-20 cm above the ground level.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Subsequently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harvest the crop at 3-4 months interval.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Yield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up to 4th year with an economical life is 8-10 years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2862322"/>
            <a:ext cx="6096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Yield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Herbage                  - 20 - 30 t/ha/year </a:t>
            </a: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lphaLcParenR"/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Oil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yield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First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year: 20 kg/ha,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Second year: 60 kg/ha, </a:t>
            </a: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Third and Fourth year - 70 kg/ha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Oil constituent: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Geraniol-90-95%,.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6958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1135</TotalTime>
  <Words>816</Words>
  <Application>Microsoft Office PowerPoint</Application>
  <PresentationFormat>On-screen Show (4:3)</PresentationFormat>
  <Paragraphs>71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Nisha Nitharwal</dc:creator>
  <cp:lastModifiedBy>Mahendra</cp:lastModifiedBy>
  <cp:revision>272</cp:revision>
  <cp:lastPrinted>2024-02-10T08:58:42Z</cp:lastPrinted>
  <dcterms:created xsi:type="dcterms:W3CDTF">2019-11-14T04:58:58Z</dcterms:created>
  <dcterms:modified xsi:type="dcterms:W3CDTF">2024-04-17T09:27:02Z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2019-11-14T00:00:00Z</vt:filetime>
  </property>
</Properties>
</file>